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9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1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6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4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9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3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5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6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2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5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187DC-55B9-45B7-BD01-5EB685F9BCB7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D5AE4-CB2A-4481-BC2E-CF83C6DC0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1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Effect of statins on functional expression of membrane transporters in L6 rat skeletal muscle cells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76578"/>
            <a:ext cx="9144000" cy="981222"/>
          </a:xfrm>
        </p:spPr>
        <p:txBody>
          <a:bodyPr/>
          <a:lstStyle/>
          <a:p>
            <a:r>
              <a:rPr lang="en-US" dirty="0"/>
              <a:t>(</a:t>
            </a:r>
            <a:r>
              <a:rPr lang="en-US" b="1" dirty="0" smtClean="0"/>
              <a:t>Journal of Biomedical and Clinical Sciences)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931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5450058" cy="1325563"/>
          </a:xfrm>
        </p:spPr>
        <p:txBody>
          <a:bodyPr/>
          <a:lstStyle/>
          <a:p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12" name="Picture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44" y="1139484"/>
            <a:ext cx="6515344" cy="527127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198800" y="224448"/>
            <a:ext cx="4993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 selection of key (A) uptake and (B) efflux transporters in cDNA of L6 </a:t>
            </a:r>
            <a:r>
              <a:rPr lang="en-US" b="1" dirty="0" err="1"/>
              <a:t>myotubes</a:t>
            </a:r>
            <a:r>
              <a:rPr lang="en-US" b="1" dirty="0"/>
              <a:t> </a:t>
            </a:r>
            <a:r>
              <a:rPr lang="en-US" b="1" dirty="0" err="1"/>
              <a:t>analysed</a:t>
            </a:r>
            <a:r>
              <a:rPr lang="en-US" b="1" dirty="0"/>
              <a:t> by drug transporters qPCR array. </a:t>
            </a:r>
            <a:r>
              <a:rPr lang="en-US" dirty="0"/>
              <a:t>The L6 </a:t>
            </a:r>
            <a:r>
              <a:rPr lang="en-US" dirty="0" err="1"/>
              <a:t>myotubes</a:t>
            </a:r>
            <a:r>
              <a:rPr lang="en-US" dirty="0"/>
              <a:t> were differentiated for 7 days and treated with simvastatin (2 </a:t>
            </a:r>
            <a:r>
              <a:rPr lang="en-US" dirty="0" err="1"/>
              <a:t>μM</a:t>
            </a:r>
            <a:r>
              <a:rPr lang="en-US" dirty="0"/>
              <a:t>) for 48 hours prior to RNA extraction. The corresponding culture with vehicle solvent (</a:t>
            </a:r>
            <a:r>
              <a:rPr lang="en-US" dirty="0" err="1"/>
              <a:t>MeOH</a:t>
            </a:r>
            <a:r>
              <a:rPr lang="en-US" dirty="0"/>
              <a:t>, 0.02 % v/v) represented the control. The relative expression level was </a:t>
            </a:r>
            <a:r>
              <a:rPr lang="en-US" dirty="0" err="1"/>
              <a:t>analysed</a:t>
            </a:r>
            <a:r>
              <a:rPr lang="en-US" dirty="0"/>
              <a:t> by standard qPCR Array and data analysis from </a:t>
            </a:r>
            <a:r>
              <a:rPr lang="en-US" dirty="0" err="1"/>
              <a:t>SABiosciences</a:t>
            </a:r>
            <a:r>
              <a:rPr lang="en-US" dirty="0"/>
              <a:t> </a:t>
            </a:r>
            <a:r>
              <a:rPr lang="en-US" dirty="0" smtClean="0"/>
              <a:t>website (http</a:t>
            </a:r>
            <a:r>
              <a:rPr lang="en-US" dirty="0"/>
              <a:t>://www.sabiosciences.com/pcrarraydataanalysis.php). The expression levels were calculated using the 2</a:t>
            </a:r>
            <a:r>
              <a:rPr lang="en-US" baseline="30000" dirty="0"/>
              <a:t>−ΔΔCp</a:t>
            </a:r>
            <a:r>
              <a:rPr lang="en-US" dirty="0"/>
              <a:t> method and are relative to the geometric mean of five housekeeping genes provided by the array. Error bars represent the mean ± SEM (n=3). </a:t>
            </a:r>
            <a:r>
              <a:rPr lang="en-US" dirty="0" err="1"/>
              <a:t>Mct</a:t>
            </a:r>
            <a:r>
              <a:rPr lang="en-US" dirty="0"/>
              <a:t>, </a:t>
            </a:r>
            <a:r>
              <a:rPr lang="en-US" dirty="0" err="1"/>
              <a:t>monocarboxylate</a:t>
            </a:r>
            <a:r>
              <a:rPr lang="en-US" dirty="0"/>
              <a:t> transporter; </a:t>
            </a:r>
            <a:r>
              <a:rPr lang="en-US" dirty="0" err="1"/>
              <a:t>Oatp</a:t>
            </a:r>
            <a:r>
              <a:rPr lang="en-US" dirty="0"/>
              <a:t>, organic anion-transporting polypeptide; Oct, organic cation transporter; Oat, organic anion transporter; </a:t>
            </a:r>
            <a:r>
              <a:rPr lang="en-US" dirty="0" err="1"/>
              <a:t>Slc</a:t>
            </a:r>
            <a:r>
              <a:rPr lang="en-US" dirty="0"/>
              <a:t>, solute carrier; </a:t>
            </a:r>
            <a:r>
              <a:rPr lang="en-US" dirty="0" err="1"/>
              <a:t>Slco</a:t>
            </a:r>
            <a:r>
              <a:rPr lang="en-US" dirty="0"/>
              <a:t>, solute carrier organic anion family; </a:t>
            </a:r>
            <a:r>
              <a:rPr lang="en-US" dirty="0" err="1"/>
              <a:t>Abc</a:t>
            </a:r>
            <a:r>
              <a:rPr lang="en-US" dirty="0"/>
              <a:t>, ATP-binding cassette; Mdr1, p-glycoprotein; </a:t>
            </a:r>
            <a:r>
              <a:rPr lang="en-US" dirty="0" err="1"/>
              <a:t>Mrp</a:t>
            </a:r>
            <a:r>
              <a:rPr lang="en-US" dirty="0"/>
              <a:t>, multidrug resistance-associated protein; </a:t>
            </a:r>
            <a:r>
              <a:rPr lang="en-US" dirty="0" err="1"/>
              <a:t>Bcrp</a:t>
            </a:r>
            <a:r>
              <a:rPr lang="en-US" dirty="0"/>
              <a:t>, breast cancer resistance protein.</a:t>
            </a:r>
          </a:p>
        </p:txBody>
      </p:sp>
    </p:spTree>
    <p:extLst>
      <p:ext uri="{BB962C8B-B14F-4D97-AF65-F5344CB8AC3E}">
        <p14:creationId xmlns:p14="http://schemas.microsoft.com/office/powerpoint/2010/main" val="90588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2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8" y="2040607"/>
            <a:ext cx="7972286" cy="27678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834511" y="1027906"/>
            <a:ext cx="31230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Time course and pH-dependency uptake of 3H-DL-Lactate in myotubes of L6 rat muscle cells. </a:t>
            </a:r>
            <a:r>
              <a:rPr lang="en-US"/>
              <a:t>(A) The </a:t>
            </a:r>
            <a:r>
              <a:rPr lang="en-US" baseline="30000"/>
              <a:t>3</a:t>
            </a:r>
            <a:r>
              <a:rPr lang="en-US"/>
              <a:t>H-DL-Lactic acid (50 μM) uptake by L6 (at pH 6.0 and 37°C) was linear up to 5 minutes and 2 minutes incubation time was chosen for subsequent experiments. (B) Effect of pH and Na+ on the uptake of DL-lactate (50 μM) by L6 cells. Data are presented as mean ± SEM (n= 12) from three independent determinations. Na+, sodium ion.</a:t>
            </a:r>
          </a:p>
        </p:txBody>
      </p:sp>
    </p:spTree>
    <p:extLst>
      <p:ext uri="{BB962C8B-B14F-4D97-AF65-F5344CB8AC3E}">
        <p14:creationId xmlns:p14="http://schemas.microsoft.com/office/powerpoint/2010/main" val="134859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300" y="-635"/>
            <a:ext cx="3185160" cy="1325563"/>
          </a:xfrm>
        </p:spPr>
        <p:txBody>
          <a:bodyPr/>
          <a:lstStyle/>
          <a:p>
            <a:r>
              <a:rPr lang="en-US" dirty="0" smtClean="0"/>
              <a:t>Figure 3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63" y="351056"/>
            <a:ext cx="4543865" cy="613414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301132" y="824760"/>
            <a:ext cx="44735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Concentration-dependence of DL-lactate uptake by L6 </a:t>
            </a:r>
            <a:r>
              <a:rPr lang="en-US" b="1" dirty="0" err="1"/>
              <a:t>myotubes</a:t>
            </a:r>
            <a:r>
              <a:rPr lang="en-US" dirty="0"/>
              <a:t>. </a:t>
            </a:r>
            <a:r>
              <a:rPr lang="en-US" baseline="30000" dirty="0"/>
              <a:t>3</a:t>
            </a:r>
            <a:r>
              <a:rPr lang="en-US" dirty="0"/>
              <a:t>H-DL-Lactate uptake at 0.1 – 20 </a:t>
            </a:r>
            <a:r>
              <a:rPr lang="en-US" dirty="0" err="1"/>
              <a:t>mM</a:t>
            </a:r>
            <a:r>
              <a:rPr lang="en-US" dirty="0"/>
              <a:t> final concentration (at pH 6.0 and 37 °C) was determined over 2 minutes in (A) the presence of extracellular Na</a:t>
            </a:r>
            <a:r>
              <a:rPr lang="en-US" baseline="30000" dirty="0"/>
              <a:t>+</a:t>
            </a:r>
            <a:r>
              <a:rPr lang="en-US" dirty="0"/>
              <a:t> and (B) the absence of extracellular Na</a:t>
            </a:r>
            <a:r>
              <a:rPr lang="en-US" baseline="30000" dirty="0"/>
              <a:t>+</a:t>
            </a:r>
            <a:r>
              <a:rPr lang="en-US" dirty="0"/>
              <a:t>. The K</a:t>
            </a:r>
            <a:r>
              <a:rPr lang="en-US" baseline="-25000" dirty="0"/>
              <a:t>m</a:t>
            </a:r>
            <a:r>
              <a:rPr lang="en-US" dirty="0"/>
              <a:t> values were 16.17 ± 2.4 </a:t>
            </a:r>
            <a:r>
              <a:rPr lang="en-US" dirty="0" err="1"/>
              <a:t>mM</a:t>
            </a:r>
            <a:r>
              <a:rPr lang="en-US" dirty="0"/>
              <a:t> (95% CI: 11.47 - 20.87) and 15.63 ± 3.0 </a:t>
            </a:r>
            <a:r>
              <a:rPr lang="en-US" dirty="0" err="1"/>
              <a:t>mM</a:t>
            </a:r>
            <a:r>
              <a:rPr lang="en-US" dirty="0"/>
              <a:t> (95% CI: 9.75 – 21.51) in the presence and absence of Na</a:t>
            </a:r>
            <a:r>
              <a:rPr lang="en-US" baseline="30000" dirty="0"/>
              <a:t>+</a:t>
            </a:r>
            <a:r>
              <a:rPr lang="en-US" dirty="0"/>
              <a:t>, respectively. Data are presented as mean ± SEM from three independent determinations. (C) The mean Km value in the presence of Na</a:t>
            </a:r>
            <a:r>
              <a:rPr lang="en-US" baseline="30000" dirty="0"/>
              <a:t>+</a:t>
            </a:r>
            <a:r>
              <a:rPr lang="en-US" dirty="0"/>
              <a:t> (16.17 ± 2.4 </a:t>
            </a:r>
            <a:r>
              <a:rPr lang="en-US" dirty="0" err="1"/>
              <a:t>mM</a:t>
            </a:r>
            <a:r>
              <a:rPr lang="en-US" dirty="0"/>
              <a:t>) was not significantly different (paired t-test) compared to that without Na</a:t>
            </a:r>
            <a:r>
              <a:rPr lang="en-US" baseline="30000" dirty="0"/>
              <a:t>+</a:t>
            </a:r>
            <a:r>
              <a:rPr lang="en-US" dirty="0"/>
              <a:t> (15.63 ± 3.0 </a:t>
            </a:r>
            <a:r>
              <a:rPr lang="en-US" dirty="0" err="1"/>
              <a:t>mM</a:t>
            </a:r>
            <a:r>
              <a:rPr lang="en-US" dirty="0"/>
              <a:t>). Data are presented as mean ± SEM (n = 6) from six parallel determinations. Na</a:t>
            </a:r>
            <a:r>
              <a:rPr lang="en-US" baseline="30000" dirty="0"/>
              <a:t>+</a:t>
            </a:r>
            <a:r>
              <a:rPr lang="en-US" dirty="0"/>
              <a:t>, sodium ion.</a:t>
            </a:r>
          </a:p>
        </p:txBody>
      </p:sp>
    </p:spTree>
    <p:extLst>
      <p:ext uri="{BB962C8B-B14F-4D97-AF65-F5344CB8AC3E}">
        <p14:creationId xmlns:p14="http://schemas.microsoft.com/office/powerpoint/2010/main" val="2477777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66" y="1837270"/>
            <a:ext cx="4986960" cy="41029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738425" y="1753828"/>
            <a:ext cx="414996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DL-lactate uptake (50 </a:t>
            </a:r>
            <a:r>
              <a:rPr lang="en-GB" b="1" dirty="0" err="1"/>
              <a:t>μM</a:t>
            </a:r>
            <a:r>
              <a:rPr lang="en-GB" b="1" dirty="0"/>
              <a:t>) in the presence of statins, CHC and </a:t>
            </a:r>
            <a:r>
              <a:rPr lang="en-GB" b="1" dirty="0" err="1"/>
              <a:t>phloretin</a:t>
            </a:r>
            <a:r>
              <a:rPr lang="en-GB" b="1" dirty="0"/>
              <a:t> (all at 1 </a:t>
            </a:r>
            <a:r>
              <a:rPr lang="en-GB" b="1" dirty="0" err="1"/>
              <a:t>mM</a:t>
            </a:r>
            <a:r>
              <a:rPr lang="en-GB" b="1" dirty="0"/>
              <a:t>). </a:t>
            </a:r>
            <a:r>
              <a:rPr lang="en-GB" dirty="0"/>
              <a:t>Data are mean ±S.E.M. n = 12, each data point was derived from a triplicate of experiments and from four independent determinations. Data were analysed using One-Way ANOVA with </a:t>
            </a:r>
            <a:r>
              <a:rPr lang="en-GB" dirty="0" err="1"/>
              <a:t>Dunnett’s</a:t>
            </a:r>
            <a:r>
              <a:rPr lang="en-GB" dirty="0"/>
              <a:t> post-test and compared to that of control without the presence of inhibitor. CHC, α-Cyano-4 </a:t>
            </a:r>
            <a:r>
              <a:rPr lang="en-GB" dirty="0" err="1"/>
              <a:t>hydroxycinnamic</a:t>
            </a:r>
            <a:r>
              <a:rPr lang="en-GB" dirty="0"/>
              <a:t> acid </a:t>
            </a:r>
            <a:r>
              <a:rPr lang="en-GB" i="1" dirty="0"/>
              <a:t>N</a:t>
            </a:r>
            <a:r>
              <a:rPr lang="en-GB" dirty="0"/>
              <a:t>-ethyl-</a:t>
            </a:r>
            <a:r>
              <a:rPr lang="en-GB" i="1" dirty="0"/>
              <a:t>N</a:t>
            </a:r>
            <a:r>
              <a:rPr lang="en-GB" dirty="0"/>
              <a:t>,</a:t>
            </a:r>
            <a:r>
              <a:rPr lang="en-GB" i="1" dirty="0"/>
              <a:t>N</a:t>
            </a:r>
            <a:r>
              <a:rPr lang="en-GB" dirty="0"/>
              <a:t>-</a:t>
            </a:r>
            <a:r>
              <a:rPr lang="en-GB" dirty="0" err="1"/>
              <a:t>diisopropylammonium</a:t>
            </a:r>
            <a:r>
              <a:rPr lang="en-GB" dirty="0"/>
              <a:t> salt; *** p&lt; 0.00; ns, non-significant.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8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403" y="351057"/>
            <a:ext cx="10515600" cy="1325563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Table 1	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lang="en-GB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and V</a:t>
            </a:r>
            <a:r>
              <a:rPr lang="en-GB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values for the ability of the agents to inhibit </a:t>
            </a:r>
            <a:r>
              <a:rPr lang="en-GB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H-DL-Lactate (50 µM) uptake into L6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myotubes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570689"/>
              </p:ext>
            </p:extLst>
          </p:nvPr>
        </p:nvGraphicFramePr>
        <p:xfrm>
          <a:off x="2507273" y="2474412"/>
          <a:ext cx="5067300" cy="1789494"/>
        </p:xfrm>
        <a:graphic>
          <a:graphicData uri="http://schemas.openxmlformats.org/drawingml/2006/table">
            <a:tbl>
              <a:tblPr/>
              <a:tblGrid>
                <a:gridCol w="1244600"/>
                <a:gridCol w="2336800"/>
                <a:gridCol w="1485900"/>
              </a:tblGrid>
              <a:tr h="549275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Inhibitors</a:t>
                      </a:r>
                    </a:p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IC</a:t>
                      </a:r>
                      <a:r>
                        <a:rPr lang="en-GB" sz="1200" b="1" kern="1200" baseline="-25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en-GB" sz="12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values  (95% CI</a:t>
                      </a:r>
                      <a:r>
                        <a:rPr lang="en-GB" sz="12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GB" sz="1200" b="1" kern="1200" baseline="-25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en-GB" sz="12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(mean ± SEM</a:t>
                      </a:r>
                      <a:r>
                        <a:rPr lang="en-GB" sz="12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Phloretin</a:t>
                      </a: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8.8 ± 0.7 µM  (7.43 – 10.17)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72.07 ± 0.9 %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Simvastatin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10.7 ± 1.2 µM (8.35 – 13.05)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61.30 ± 1.1 %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Atorvastatin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7.4 ± 0.9 µM (5.64 – 9.16)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69.60 ± 0.8 %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27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5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84" y="1575582"/>
            <a:ext cx="6450500" cy="392488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258929" y="1351463"/>
            <a:ext cx="39670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Efflux assay for determination of MCT1-mediated 3H-DL-Lactate (50 </a:t>
            </a:r>
            <a:r>
              <a:rPr lang="en-GB" b="1" dirty="0" err="1"/>
              <a:t>μM</a:t>
            </a:r>
            <a:r>
              <a:rPr lang="en-GB" b="1" dirty="0"/>
              <a:t>) efflux in L6 cells. </a:t>
            </a:r>
            <a:r>
              <a:rPr lang="en-GB" dirty="0"/>
              <a:t>There was no significant inhibition of DL-lactate (50 </a:t>
            </a:r>
            <a:r>
              <a:rPr lang="en-GB" dirty="0" err="1"/>
              <a:t>μM</a:t>
            </a:r>
            <a:r>
              <a:rPr lang="en-GB" dirty="0"/>
              <a:t>) efflux. Efflux rates were approximately 10 % for all conditions. All inhibitors were at 500 </a:t>
            </a:r>
            <a:r>
              <a:rPr lang="en-GB" dirty="0" err="1"/>
              <a:t>μM</a:t>
            </a:r>
            <a:r>
              <a:rPr lang="en-GB" dirty="0"/>
              <a:t> and each point represented as mean ±SEM (n =9) from three independent experiments. MCT, </a:t>
            </a:r>
            <a:r>
              <a:rPr lang="en-GB" dirty="0" err="1"/>
              <a:t>monocarboxylate</a:t>
            </a:r>
            <a:r>
              <a:rPr lang="en-GB" dirty="0"/>
              <a:t> transporter; CHC, α-Cyano-4 </a:t>
            </a:r>
            <a:r>
              <a:rPr lang="en-GB" dirty="0" err="1"/>
              <a:t>hydroxycinnamic</a:t>
            </a:r>
            <a:r>
              <a:rPr lang="en-GB" dirty="0"/>
              <a:t> acid </a:t>
            </a:r>
            <a:r>
              <a:rPr lang="en-GB" i="1" dirty="0"/>
              <a:t>N</a:t>
            </a:r>
            <a:r>
              <a:rPr lang="en-GB" dirty="0"/>
              <a:t>-ethyl-</a:t>
            </a:r>
            <a:r>
              <a:rPr lang="en-GB" i="1" dirty="0"/>
              <a:t>N</a:t>
            </a:r>
            <a:r>
              <a:rPr lang="en-GB" dirty="0"/>
              <a:t>,</a:t>
            </a:r>
            <a:r>
              <a:rPr lang="en-GB" i="1" dirty="0"/>
              <a:t>N</a:t>
            </a:r>
            <a:r>
              <a:rPr lang="en-GB" dirty="0"/>
              <a:t>-</a:t>
            </a:r>
            <a:r>
              <a:rPr lang="en-GB" dirty="0" err="1"/>
              <a:t>diisopropylammonium</a:t>
            </a:r>
            <a:r>
              <a:rPr lang="en-GB" dirty="0"/>
              <a:t> salt.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03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609"/>
            <a:ext cx="10515600" cy="5774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Figure 6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025" y="704019"/>
            <a:ext cx="10101775" cy="30049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52025" y="3995678"/>
            <a:ext cx="106914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GB" b="1" dirty="0"/>
              <a:t>Inhibition of MRP-mediated CMFDA efflux by MK571 in L6 cells</a:t>
            </a:r>
            <a:r>
              <a:rPr lang="en-US" dirty="0"/>
              <a:t>. </a:t>
            </a:r>
            <a:r>
              <a:rPr lang="en-US" dirty="0" smtClean="0"/>
              <a:t>(</a:t>
            </a:r>
            <a:r>
              <a:rPr lang="en-GB" dirty="0" smtClean="0"/>
              <a:t>A)</a:t>
            </a:r>
            <a:r>
              <a:rPr lang="en-US" dirty="0" smtClean="0"/>
              <a:t> Addition </a:t>
            </a:r>
            <a:r>
              <a:rPr lang="en-US" dirty="0"/>
              <a:t>of MK571 at </a:t>
            </a:r>
            <a:r>
              <a:rPr lang="en-US" dirty="0" smtClean="0"/>
              <a:t>5μM </a:t>
            </a:r>
            <a:r>
              <a:rPr lang="en-US" dirty="0"/>
              <a:t>resulted in a significant increase in CMFDA dye </a:t>
            </a:r>
            <a:r>
              <a:rPr lang="en-US" dirty="0" smtClean="0"/>
              <a:t>retention compared </a:t>
            </a:r>
            <a:r>
              <a:rPr lang="en-US" dirty="0"/>
              <a:t>to that  of control wells with K</a:t>
            </a:r>
            <a:r>
              <a:rPr lang="en-US" baseline="-25000" dirty="0"/>
              <a:t>m</a:t>
            </a:r>
            <a:r>
              <a:rPr lang="en-US" dirty="0"/>
              <a:t> value of 6.66 ± 3.6 </a:t>
            </a:r>
            <a:r>
              <a:rPr lang="en-US" dirty="0" err="1"/>
              <a:t>μM</a:t>
            </a:r>
            <a:r>
              <a:rPr lang="en-US" dirty="0"/>
              <a:t>. ***P&lt;0.0001 demonstrates </a:t>
            </a:r>
            <a:r>
              <a:rPr lang="en-US" dirty="0" smtClean="0"/>
              <a:t>the </a:t>
            </a:r>
            <a:r>
              <a:rPr lang="en-US" dirty="0"/>
              <a:t>level of significance compared to the control without MK571 </a:t>
            </a:r>
            <a:r>
              <a:rPr lang="en-US" dirty="0" smtClean="0"/>
              <a:t>pre-treatment (paired T-test</a:t>
            </a:r>
            <a:r>
              <a:rPr lang="en-US" dirty="0"/>
              <a:t>). (B) Dose-response curve for MRP-mediated CMFDA (1 </a:t>
            </a:r>
            <a:r>
              <a:rPr lang="el-GR" dirty="0"/>
              <a:t>μ</a:t>
            </a:r>
            <a:r>
              <a:rPr lang="en-US" dirty="0"/>
              <a:t>M) efflux inhibition by MK571 </a:t>
            </a:r>
            <a:r>
              <a:rPr lang="en-US" dirty="0" smtClean="0"/>
              <a:t>in </a:t>
            </a:r>
            <a:r>
              <a:rPr lang="en-US" dirty="0"/>
              <a:t>L6 cells. L6 </a:t>
            </a:r>
            <a:r>
              <a:rPr lang="en-US" dirty="0" err="1"/>
              <a:t>myotubes</a:t>
            </a:r>
            <a:r>
              <a:rPr lang="en-US" dirty="0"/>
              <a:t> were exposed with simvastatin (B1) and without simvastatin (B1) </a:t>
            </a:r>
            <a:r>
              <a:rPr lang="en-US" dirty="0" smtClean="0"/>
              <a:t>pre-treatment </a:t>
            </a:r>
            <a:r>
              <a:rPr lang="en-US" dirty="0"/>
              <a:t>for 48 hrs. </a:t>
            </a:r>
            <a:r>
              <a:rPr lang="en-US" dirty="0" smtClean="0"/>
              <a:t>Dye retention </a:t>
            </a:r>
            <a:r>
              <a:rPr lang="en-US" dirty="0"/>
              <a:t>was measured after treatment with a range of MK571 </a:t>
            </a:r>
            <a:r>
              <a:rPr lang="en-US" dirty="0" smtClean="0"/>
              <a:t>concentrations </a:t>
            </a:r>
            <a:r>
              <a:rPr lang="en-US" dirty="0"/>
              <a:t>after 40 minutes. Each point represents mean + SEM (n = 18) from 3 </a:t>
            </a:r>
            <a:r>
              <a:rPr lang="en-US" dirty="0" smtClean="0"/>
              <a:t>independent </a:t>
            </a:r>
            <a:r>
              <a:rPr lang="en-US" dirty="0"/>
              <a:t>experiments. </a:t>
            </a:r>
          </a:p>
          <a:p>
            <a:pPr eaLnBrk="0" hangingPunct="0"/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4231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7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287" y="1690688"/>
            <a:ext cx="3785944" cy="213378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2483" y="1239150"/>
            <a:ext cx="56540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b="1" dirty="0"/>
              <a:t>The inhibition by statins of the </a:t>
            </a:r>
            <a:r>
              <a:rPr lang="en-US" b="1" dirty="0" smtClean="0"/>
              <a:t>MRP-mediated CMFDA </a:t>
            </a:r>
            <a:r>
              <a:rPr lang="en-US" b="1" dirty="0"/>
              <a:t>dye efflux in L6 </a:t>
            </a:r>
            <a:r>
              <a:rPr lang="en-US" b="1" dirty="0" smtClean="0"/>
              <a:t>cells</a:t>
            </a:r>
            <a:r>
              <a:rPr lang="en-US" dirty="0"/>
              <a:t>. The concentration of </a:t>
            </a:r>
            <a:r>
              <a:rPr lang="en-US" dirty="0" smtClean="0"/>
              <a:t>all inhibitors </a:t>
            </a:r>
            <a:r>
              <a:rPr lang="en-US" dirty="0"/>
              <a:t>used were 10 </a:t>
            </a:r>
            <a:r>
              <a:rPr lang="en-US" dirty="0" err="1"/>
              <a:t>μM</a:t>
            </a:r>
            <a:r>
              <a:rPr lang="en-US" dirty="0"/>
              <a:t>. Data are presented as mean ± </a:t>
            </a:r>
            <a:r>
              <a:rPr lang="en-US" dirty="0" smtClean="0"/>
              <a:t>SD </a:t>
            </a:r>
            <a:r>
              <a:rPr lang="en-US" dirty="0"/>
              <a:t>(n=18) from 3 independent </a:t>
            </a:r>
            <a:r>
              <a:rPr lang="en-US" dirty="0" smtClean="0"/>
              <a:t>experiments. Data </a:t>
            </a:r>
            <a:r>
              <a:rPr lang="en-US" dirty="0"/>
              <a:t>were analyzed using one-way ANOVA </a:t>
            </a:r>
            <a:r>
              <a:rPr lang="en-US" dirty="0" smtClean="0"/>
              <a:t>and </a:t>
            </a:r>
            <a:r>
              <a:rPr lang="en-US" dirty="0" err="1" smtClean="0"/>
              <a:t>Dunnett’s</a:t>
            </a:r>
            <a:r>
              <a:rPr lang="en-US" dirty="0" smtClean="0"/>
              <a:t> </a:t>
            </a:r>
            <a:r>
              <a:rPr lang="en-US" dirty="0"/>
              <a:t>post-hoc test; </a:t>
            </a:r>
            <a:r>
              <a:rPr lang="en-GB" dirty="0"/>
              <a:t>. ***P&lt;0.0001,</a:t>
            </a:r>
            <a:r>
              <a:rPr lang="en-US" dirty="0"/>
              <a:t> *P&lt;0.05 </a:t>
            </a:r>
            <a:r>
              <a:rPr lang="en-US" dirty="0" smtClean="0"/>
              <a:t>and ns </a:t>
            </a:r>
            <a:r>
              <a:rPr lang="en-US" dirty="0"/>
              <a:t>(non-significant) versus </a:t>
            </a:r>
            <a:r>
              <a:rPr lang="en-US" dirty="0" smtClean="0"/>
              <a:t>control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1598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899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Effect of statins on functional expression of membrane transporters in L6 rat skeletal muscle cells </vt:lpstr>
      <vt:lpstr>Figure 1</vt:lpstr>
      <vt:lpstr>Figure 2</vt:lpstr>
      <vt:lpstr>Figure 3</vt:lpstr>
      <vt:lpstr>Figure 4</vt:lpstr>
      <vt:lpstr>Table 1 IC50 and Vmax values for the ability of the agents to inhibit 3H-DL-Lactate (50 µM) uptake into L6   myotubes.  </vt:lpstr>
      <vt:lpstr>Figure 5</vt:lpstr>
      <vt:lpstr>Figure 6</vt:lpstr>
      <vt:lpstr>Figure 7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2016-10-17T07:20:27Z</dcterms:created>
  <dcterms:modified xsi:type="dcterms:W3CDTF">2016-10-17T07:20:45Z</dcterms:modified>
</cp:coreProperties>
</file>